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82" r:id="rId11"/>
    <p:sldId id="279" r:id="rId12"/>
    <p:sldId id="280" r:id="rId13"/>
    <p:sldId id="281" r:id="rId14"/>
    <p:sldId id="283" r:id="rId15"/>
    <p:sldId id="284" r:id="rId16"/>
    <p:sldId id="287" r:id="rId17"/>
    <p:sldId id="285" r:id="rId18"/>
    <p:sldId id="269" r:id="rId19"/>
    <p:sldId id="286" r:id="rId20"/>
    <p:sldId id="267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61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3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19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88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5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77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7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7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1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38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package" Target="../embeddings/_________Microsoft_Visio4.vsdx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4.png"/><Relationship Id="rId4" Type="http://schemas.openxmlformats.org/officeDocument/2006/relationships/image" Target="../media/image6.wm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0"/>
            <a:ext cx="1219199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МИНИСТЕРСТВО НАУКИ И ВЫСШЕГО ОБРАЗОВАНИЯ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РОССИЙСКОЙ ФЕДЕРАЦИИ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Федеральное государственной бюджетное образовательное учреждение высшего образования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«Рязанский государственный радиотехнический университет</a:t>
            </a:r>
          </a:p>
          <a:p>
            <a:pPr indent="450215" algn="ctr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имени В.Ф. Уткина»</a:t>
            </a:r>
          </a:p>
          <a:p>
            <a:pPr indent="450215" algn="ctr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Кафедра космических технологий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" y="2739211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ВЫПУСКНАЯ КВАЛИФИКАЦИОННАЯ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РАБОТА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ru-RU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бакалавриат</a:t>
            </a: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тему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«Исследование алгоритма определения типа поверхности удаленных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объектов поляриметрическими методами»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864265" y="5509097"/>
            <a:ext cx="47598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Руководитель	– доц. каф. КТ Наумов Д.А.</a:t>
            </a:r>
          </a:p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– ст. гр. 648 Фоломеев К.Д.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86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 определения типа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покрытия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генерация </a:t>
            </a: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селекция характеризующих </a:t>
            </a: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признаков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1: расчет компонент вектора Стокса естественного и рассеянного излучения;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2: расчет коэффициента поляризации;</a:t>
            </a:r>
            <a:endParaRPr lang="ru-RU" sz="20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3: выполнение задачи классификации: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определено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класса: диэлектрический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металлический;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гипотезы о нормальном распределении признаков;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вероятности принадлежности объекта классу;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типа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поверхности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оценка ошибки классификации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083" y="443184"/>
            <a:ext cx="4536688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расчета компонент вектора Стокса</a:t>
            </a:r>
            <a:endParaRPr lang="ru-RU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34254" y="6802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752323"/>
              </p:ext>
            </p:extLst>
          </p:nvPr>
        </p:nvGraphicFramePr>
        <p:xfrm>
          <a:off x="5218771" y="443184"/>
          <a:ext cx="6395225" cy="6269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Visio" r:id="rId3" imgW="3095630" imgH="3038392" progId="Visio.Drawing.15">
                  <p:embed/>
                </p:oleObj>
              </mc:Choice>
              <mc:Fallback>
                <p:oleObj name="Visio" r:id="rId3" imgW="3095630" imgH="303839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771" y="443184"/>
                        <a:ext cx="6395225" cy="62698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2280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234" y="100361"/>
            <a:ext cx="11041566" cy="1393902"/>
          </a:xfrm>
        </p:spPr>
        <p:txBody>
          <a:bodyPr>
            <a:normAutofit/>
          </a:bodyPr>
          <a:lstStyle/>
          <a:p>
            <a:r>
              <a:rPr lang="ru-RU" dirty="0"/>
              <a:t>Алгоритм расчета компонент вектора Стокса </a:t>
            </a:r>
            <a:br>
              <a:rPr lang="ru-RU" dirty="0"/>
            </a:br>
            <a:r>
              <a:rPr lang="ru-RU" dirty="0"/>
              <a:t>естественного излучения</a:t>
            </a: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53" y="1494263"/>
            <a:ext cx="8051181" cy="527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56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815" y="197858"/>
            <a:ext cx="11766394" cy="1347904"/>
          </a:xfrm>
        </p:spPr>
        <p:txBody>
          <a:bodyPr>
            <a:normAutofit/>
          </a:bodyPr>
          <a:lstStyle/>
          <a:p>
            <a:r>
              <a:rPr lang="ru-RU" dirty="0"/>
              <a:t>Алгоритм расчета дополнительных параметров </a:t>
            </a:r>
            <a:br>
              <a:rPr lang="ru-RU" dirty="0"/>
            </a:br>
            <a:r>
              <a:rPr lang="ru-RU" dirty="0"/>
              <a:t>численными методами</a:t>
            </a: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27" y="1545762"/>
            <a:ext cx="7508675" cy="52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21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2379" y="365125"/>
            <a:ext cx="5742879" cy="3292475"/>
          </a:xfrm>
        </p:spPr>
        <p:txBody>
          <a:bodyPr>
            <a:normAutofit/>
          </a:bodyPr>
          <a:lstStyle/>
          <a:p>
            <a:r>
              <a:rPr lang="ru-RU" dirty="0"/>
              <a:t>Алгоритм определения коэффициента преломления </a:t>
            </a:r>
            <a:br>
              <a:rPr lang="ru-RU" dirty="0"/>
            </a:br>
            <a:r>
              <a:rPr lang="ru-RU" dirty="0"/>
              <a:t>неметаллической поверхности</a:t>
            </a: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661636"/>
              </p:ext>
            </p:extLst>
          </p:nvPr>
        </p:nvGraphicFramePr>
        <p:xfrm>
          <a:off x="152568" y="1"/>
          <a:ext cx="578150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0" name="Visio" r:id="rId3" imgW="6229381" imgH="7382041" progId="Visio.Drawing.15">
                  <p:embed/>
                </p:oleObj>
              </mc:Choice>
              <mc:Fallback>
                <p:oleObj name="Visio" r:id="rId3" imgW="6229381" imgH="738204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68" y="1"/>
                        <a:ext cx="5781507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512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40389" y="365125"/>
            <a:ext cx="3902927" cy="3470895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определения коэффициента преломления металлических покрытий</a:t>
            </a: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67268" y="-1516567"/>
            <a:ext cx="83173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590895"/>
              </p:ext>
            </p:extLst>
          </p:nvPr>
        </p:nvGraphicFramePr>
        <p:xfrm>
          <a:off x="0" y="0"/>
          <a:ext cx="4134568" cy="67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Visio" r:id="rId3" imgW="6400925" imgH="10429751" progId="Visio.Drawing.15">
                  <p:embed/>
                </p:oleObj>
              </mc:Choice>
              <mc:Fallback>
                <p:oleObj name="Visio" r:id="rId3" imgW="6400925" imgH="1042975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134568" cy="67225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393580" y="-133817"/>
            <a:ext cx="83698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90677"/>
              </p:ext>
            </p:extLst>
          </p:nvPr>
        </p:nvGraphicFramePr>
        <p:xfrm>
          <a:off x="4760303" y="0"/>
          <a:ext cx="2656527" cy="6668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Visio" r:id="rId5" imgW="4248223" imgH="10639591" progId="Visio.Drawing.15">
                  <p:embed/>
                </p:oleObj>
              </mc:Choice>
              <mc:Fallback>
                <p:oleObj name="Visio" r:id="rId5" imgW="4248223" imgH="10639591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303" y="0"/>
                        <a:ext cx="2656527" cy="6668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298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Программная система </a:t>
            </a:r>
            <a:r>
              <a:rPr lang="en-US" dirty="0" smtClean="0"/>
              <a:t>Stokes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53" y="1585371"/>
            <a:ext cx="9610493" cy="507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60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839" y="156117"/>
            <a:ext cx="10996961" cy="871789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Схема взаимодействия программных модулей</a:t>
            </a:r>
            <a:endParaRPr lang="ru-RU" sz="4000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125137"/>
              </p:ext>
            </p:extLst>
          </p:nvPr>
        </p:nvGraphicFramePr>
        <p:xfrm>
          <a:off x="3170974" y="1027906"/>
          <a:ext cx="7344627" cy="5735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r:id="rId3" imgW="5506794" imgH="4354569" progId="Msxml2.SAXXMLReader.5.0">
                  <p:embed/>
                </p:oleObj>
              </mc:Choice>
              <mc:Fallback>
                <p:oleObj r:id="rId3" imgW="5506794" imgH="4354569" progId="Msxml2.SAXXMLReader.5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974" y="1027906"/>
                        <a:ext cx="7344627" cy="57350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7847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5036" t="16928" r="23573" b="6142"/>
          <a:stretch/>
        </p:blipFill>
        <p:spPr bwMode="auto">
          <a:xfrm>
            <a:off x="158114" y="114300"/>
            <a:ext cx="9506586" cy="662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82200" y="3198167"/>
            <a:ext cx="199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БД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программной системы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открыть 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файл 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или создать его копию с произвольным именем и расширением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секции [</a:t>
            </a:r>
            <a:r>
              <a:rPr lang="en-US" sz="2000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ввести значения следующих параметров для настройки работы алгоритмов: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угол падения;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Nju_Re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действительная часть показателя преломления;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Nju_Im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комплексная часть показателя преломления;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Gamma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угол (</a:t>
            </a:r>
            <a:r>
              <a:rPr lang="ru-RU" sz="1800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угол чего?)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секции [</a:t>
            </a:r>
            <a:r>
              <a:rPr lang="en-US" sz="2000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Intervals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ввести значения допустимых интервалов соответствующих параметров вектора Стокса падающего и отражённого излучения. 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95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93541"/>
            <a:ext cx="10515600" cy="4883422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Цель </a:t>
            </a:r>
            <a:r>
              <a:rPr lang="ru-RU" dirty="0"/>
              <a:t>работы: </a:t>
            </a:r>
            <a:r>
              <a:rPr lang="ru-RU" dirty="0" smtClean="0"/>
              <a:t>проведение исследований </a:t>
            </a:r>
            <a:r>
              <a:rPr lang="ru-RU" dirty="0"/>
              <a:t>алгоритма определения типа поверхности </a:t>
            </a:r>
            <a:r>
              <a:rPr lang="ru-RU" dirty="0" smtClean="0"/>
              <a:t>удаленных объектов </a:t>
            </a:r>
            <a:r>
              <a:rPr lang="ru-RU" dirty="0"/>
              <a:t>поляриметрическими </a:t>
            </a:r>
            <a:r>
              <a:rPr lang="ru-RU" dirty="0" smtClean="0"/>
              <a:t>методами при помощи разработанной программной системы</a:t>
            </a:r>
          </a:p>
          <a:p>
            <a:r>
              <a:rPr lang="ru-RU" dirty="0" smtClean="0"/>
              <a:t>Основные задачи: </a:t>
            </a:r>
          </a:p>
          <a:p>
            <a:pPr lvl="1"/>
            <a:r>
              <a:rPr lang="ru-RU" dirty="0" smtClean="0"/>
              <a:t>изучение математических моделей </a:t>
            </a:r>
            <a:r>
              <a:rPr lang="ru-RU" dirty="0"/>
              <a:t>и </a:t>
            </a:r>
            <a:r>
              <a:rPr lang="ru-RU" dirty="0" smtClean="0"/>
              <a:t>алгоритмов </a:t>
            </a:r>
            <a:r>
              <a:rPr lang="ru-RU" dirty="0"/>
              <a:t>прямой и обратной задачи фотометрии;</a:t>
            </a:r>
          </a:p>
          <a:p>
            <a:pPr lvl="1"/>
            <a:r>
              <a:rPr lang="ru-RU" dirty="0" smtClean="0"/>
              <a:t>изучение современных методов </a:t>
            </a:r>
            <a:r>
              <a:rPr lang="ru-RU" dirty="0"/>
              <a:t>и </a:t>
            </a:r>
            <a:r>
              <a:rPr lang="ru-RU" dirty="0" smtClean="0"/>
              <a:t>алгоритмов </a:t>
            </a:r>
            <a:r>
              <a:rPr lang="ru-RU" dirty="0"/>
              <a:t>определения типа покрытия космических объектов</a:t>
            </a:r>
            <a:r>
              <a:rPr lang="ru-RU" dirty="0" smtClean="0"/>
              <a:t>;</a:t>
            </a:r>
          </a:p>
          <a:p>
            <a:pPr lvl="1"/>
            <a:r>
              <a:rPr lang="ru-RU" dirty="0" smtClean="0"/>
              <a:t>проектирование базы данных для хранения входных и выходных данных;</a:t>
            </a:r>
            <a:endParaRPr lang="ru-RU" dirty="0"/>
          </a:p>
          <a:p>
            <a:pPr lvl="1"/>
            <a:r>
              <a:rPr lang="ru-RU" dirty="0" smtClean="0"/>
              <a:t>программная реализация алгоритма </a:t>
            </a:r>
            <a:r>
              <a:rPr lang="ru-RU" dirty="0"/>
              <a:t>определения типа поверхности удаленных </a:t>
            </a:r>
            <a:r>
              <a:rPr lang="ru-RU" dirty="0" smtClean="0"/>
              <a:t>объектов;</a:t>
            </a:r>
          </a:p>
          <a:p>
            <a:pPr lvl="1"/>
            <a:r>
              <a:rPr lang="ru-RU" dirty="0" smtClean="0"/>
              <a:t>разработка функционального интерфейса  пользователя</a:t>
            </a:r>
            <a:r>
              <a:rPr lang="ru-RU" dirty="0"/>
              <a:t>;</a:t>
            </a:r>
          </a:p>
          <a:p>
            <a:pPr lvl="1"/>
            <a:r>
              <a:rPr lang="ru-RU" dirty="0" smtClean="0"/>
              <a:t>экспериментальная проверка </a:t>
            </a:r>
            <a:r>
              <a:rPr lang="ru-RU" dirty="0"/>
              <a:t>разработанной программной системы.</a:t>
            </a:r>
          </a:p>
          <a:p>
            <a:r>
              <a:rPr lang="ru-RU" dirty="0" smtClean="0"/>
              <a:t>Средства разработки:</a:t>
            </a:r>
          </a:p>
          <a:p>
            <a:pPr lvl="1"/>
            <a:r>
              <a:rPr lang="en-US" dirty="0" smtClean="0"/>
              <a:t>python </a:t>
            </a:r>
            <a:r>
              <a:rPr lang="en-US" dirty="0"/>
              <a:t>3;</a:t>
            </a:r>
          </a:p>
          <a:p>
            <a:pPr lvl="1"/>
            <a:r>
              <a:rPr lang="ru-RU" dirty="0" smtClean="0"/>
              <a:t>формат </a:t>
            </a:r>
            <a:r>
              <a:rPr lang="ru-RU" dirty="0"/>
              <a:t>базы данных: </a:t>
            </a:r>
            <a:r>
              <a:rPr lang="en-US" dirty="0" err="1"/>
              <a:t>sqlite3</a:t>
            </a:r>
            <a:r>
              <a:rPr lang="en-US" dirty="0"/>
              <a:t>;</a:t>
            </a:r>
          </a:p>
          <a:p>
            <a:pPr lvl="1"/>
            <a:r>
              <a:rPr lang="en-US" dirty="0" smtClean="0"/>
              <a:t>Visual </a:t>
            </a:r>
            <a:r>
              <a:rPr lang="en-US" dirty="0"/>
              <a:t>Studio Code;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922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33400" y="302211"/>
            <a:ext cx="11010900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Обращение к программной системе происходит через интерфейс командной строки (терминал) Следует перейти в папку 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stokes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запуск осуществляется командой “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main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[опции] ”.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Программе могут быть переданы следующие параметры: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'--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конфигурационный файл;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'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/basic.ini',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'--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task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номер задачи (1, 2 или 3)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'1',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'-f', '--file':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файл для загрузки данных;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'/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calculation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'--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файл с показателями преломления материалов;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'/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MaterialRefraction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89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4787" y="169227"/>
            <a:ext cx="9244013" cy="5914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4013" y="6197600"/>
            <a:ext cx="6725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импорта параметров конфигурации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50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63687" y="232727"/>
            <a:ext cx="9129713" cy="5647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143" y="6070600"/>
            <a:ext cx="469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расчёта задачи 1 и 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5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52587" y="270827"/>
            <a:ext cx="9002713" cy="5647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5199" y="6083300"/>
            <a:ext cx="369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задачи 1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2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50987" y="334327"/>
            <a:ext cx="9066213" cy="5647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5349" y="6146800"/>
            <a:ext cx="369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задачи 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0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52587" y="347027"/>
            <a:ext cx="8799513" cy="5621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0018" y="6121400"/>
            <a:ext cx="410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1 (Задача 3)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1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14487" y="347027"/>
            <a:ext cx="8977313" cy="5456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0818" y="5981700"/>
            <a:ext cx="410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2 (Задача 3)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28787" y="321627"/>
            <a:ext cx="8774113" cy="5634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3518" y="6108700"/>
            <a:ext cx="410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3 (Задача 3)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82600" y="176798"/>
            <a:ext cx="11201400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b="1" kern="0" cap="all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ходе выполнения выпускной квалификационной работы были поставлены и решены следующие задачи: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исследованы существующие модели и алгоритмы определения типа покрытий и расчета оптических параметров покрытий космических объектов;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реализован и протестирован алгоритм для расчета поляризационных характеристик отраженной световой волны;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реализован и протестирован алгоритм определения типа покрытий и расчета оптических параметров покрытий космических объектов на основе вероятностного метода распознавания образов, методов аналитического и статистического моделирования;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разработана программная система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Stokes 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основе свободно-распространяемого ПО для решения поставленных задач.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Разработанная система программной системы тестирования позволила произвести полную проверку проекта с выявлением и исправлением всех скрытых дефектов, возникающих в процессе длительной эксплуатации.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Таким образом, следует считать, что задачи проекта полностью выполнены, цель достигнута. 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0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Фотометрия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16566"/>
            <a:ext cx="10515600" cy="46603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 smtClean="0"/>
              <a:t>Фотометрия </a:t>
            </a:r>
            <a:r>
              <a:rPr lang="ru-RU" dirty="0" smtClean="0"/>
              <a:t>- раздел </a:t>
            </a:r>
            <a:r>
              <a:rPr lang="ru-RU" dirty="0"/>
              <a:t>оптики, в котором исследуются энергетические характеристики света при его испускании, распространении и взаимодействии с телами.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Одна из задач фотометрии - мониторинг </a:t>
            </a:r>
            <a:r>
              <a:rPr lang="ru-RU" dirty="0"/>
              <a:t>околоземного космического пространства – распознавание формы и типа поверхности и измерение геометрических параметров космических тел. 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Прямая задача: измерение </a:t>
            </a:r>
            <a:r>
              <a:rPr lang="ru-RU" dirty="0"/>
              <a:t>оптических характеристик изучаемого объекта.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Обратная задача: по </a:t>
            </a:r>
            <a:r>
              <a:rPr lang="ru-RU" dirty="0"/>
              <a:t>результатам измерения оптических параметров определяются геометрические параметры тела.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612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1-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7" y="626300"/>
            <a:ext cx="7920625" cy="5123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6384" y="5899759"/>
            <a:ext cx="856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анализа поверхности оптическими методами в координатном пространства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750300" y="763466"/>
                <a:ext cx="3327400" cy="4985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Начало координат соответствует поверхности. Ось </a:t>
                </a:r>
                <a:r>
                  <a:rPr lang="en-US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OZ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нормаль к плоскости поверхности. Угол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между направлением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излучатель и его проекцией на плоскость поверхности. Угол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между направлением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1600" b="0" i="0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приёмник и его проекцией на плоскость поверхности.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соответствуют углам между нормалью </a:t>
                </a:r>
                <a:r>
                  <a:rPr lang="en-US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OZ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векторами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Угол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между векторами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ru-RU" baseline="-25000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300" y="763466"/>
                <a:ext cx="3327400" cy="4985980"/>
              </a:xfrm>
              <a:prstGeom prst="rect">
                <a:avLst/>
              </a:prstGeom>
              <a:blipFill rotWithShape="0">
                <a:blip r:embed="rId3"/>
                <a:stretch>
                  <a:fillRect l="-916" r="-2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-1 цвет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54" y="297636"/>
            <a:ext cx="8516938" cy="5118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320724" y="5415736"/>
                <a:ext cx="7620397" cy="1298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Представление вектора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smtClean="0">
                        <a:effectLst/>
                        <a:latin typeface="Cambria Math" panose="02040503050406030204" pitchFamily="18" charset="0"/>
                      </a:rPr>
                      <m:t>ч</m:t>
                    </m:r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ерез проекции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:r>
                  <a:rPr lang="en-US" i="1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 орты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baseline="-2500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baseline="-25000" smtClean="0">
                        <a:effectLst/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плоскость поляризации,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плоскость референции, вектор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соответствует направлению распространения световой волны.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724" y="5415736"/>
                <a:ext cx="7620397" cy="1298241"/>
              </a:xfrm>
              <a:prstGeom prst="rect">
                <a:avLst/>
              </a:prstGeom>
              <a:blipFill rotWithShape="0">
                <a:blip r:embed="rId3"/>
                <a:stretch>
                  <a:fillRect l="-720" r="-640" b="-65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4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31232"/>
            <a:ext cx="6946900" cy="562223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9700" y="1244041"/>
                <a:ext cx="3746500" cy="3796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Эллипс поляризации. Коэффициент эллиптичности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= b / 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l-GR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азимутальный угол,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rad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амплитуда колебаний 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равны сторонам описанного прямоугольника), 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разность фаз составляющих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:r>
                  <a:rPr lang="en-US" i="1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i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700" y="1244041"/>
                <a:ext cx="3746500" cy="3796617"/>
              </a:xfrm>
              <a:prstGeom prst="rect">
                <a:avLst/>
              </a:prstGeom>
              <a:blipFill rotWithShape="0">
                <a:blip r:embed="rId3"/>
                <a:stretch>
                  <a:fillRect l="-1463" r="-1138" b="-1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8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508819"/>
              </p:ext>
            </p:extLst>
          </p:nvPr>
        </p:nvGraphicFramePr>
        <p:xfrm>
          <a:off x="642935" y="2508250"/>
          <a:ext cx="5933073" cy="3729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r:id="rId3" imgW="2667000" imgH="1689100" progId="Equation.DSMT4">
                  <p:embed/>
                </p:oleObj>
              </mc:Choice>
              <mc:Fallback>
                <p:oleObj r:id="rId3" imgW="2667000" imgH="168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5" y="2508250"/>
                        <a:ext cx="5933073" cy="37293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043004"/>
              </p:ext>
            </p:extLst>
          </p:nvPr>
        </p:nvGraphicFramePr>
        <p:xfrm>
          <a:off x="1841792" y="676121"/>
          <a:ext cx="3535361" cy="161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r:id="rId5" imgW="1524000" imgH="673100" progId="Equation.DSMT4">
                  <p:embed/>
                </p:oleObj>
              </mc:Choice>
              <mc:Fallback>
                <p:oleObj r:id="rId5" imgW="1524000" imgH="673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792" y="676121"/>
                        <a:ext cx="3535361" cy="16130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59600" y="2508250"/>
                <a:ext cx="4648199" cy="303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Представление вектора Стокса – линейные комбинации координат комплексного вектора Джонса.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ru-RU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выражает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плоскость поляризации,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эллиптичность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светового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потока. Угловыми скобками обозначено усреднённое во времени значение. Компоненты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комплексно сопряжены компонентам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0" y="2508250"/>
                <a:ext cx="4648199" cy="3033716"/>
              </a:xfrm>
              <a:prstGeom prst="rect">
                <a:avLst/>
              </a:prstGeom>
              <a:blipFill rotWithShape="0">
                <a:blip r:embed="rId7"/>
                <a:stretch>
                  <a:fillRect l="-1181" r="-1050" b="-6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959600" y="676121"/>
            <a:ext cx="481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комплексного вектора Джонса.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8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121693"/>
              </p:ext>
            </p:extLst>
          </p:nvPr>
        </p:nvGraphicFramePr>
        <p:xfrm>
          <a:off x="1207236" y="108718"/>
          <a:ext cx="4076700" cy="1197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r:id="rId3" imgW="1866090" imgH="545863" progId="Equation.DSMT4">
                  <p:embed/>
                </p:oleObj>
              </mc:Choice>
              <mc:Fallback>
                <p:oleObj r:id="rId3" imgW="1866090" imgH="54586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7236" y="108718"/>
                        <a:ext cx="4076700" cy="11977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520428"/>
              </p:ext>
            </p:extLst>
          </p:nvPr>
        </p:nvGraphicFramePr>
        <p:xfrm>
          <a:off x="186815" y="1497012"/>
          <a:ext cx="6117542" cy="254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r:id="rId5" imgW="3937000" imgH="1638300" progId="Equation.DSMT4">
                  <p:embed/>
                </p:oleObj>
              </mc:Choice>
              <mc:Fallback>
                <p:oleObj r:id="rId5" imgW="3937000" imgH="1638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15" y="1497012"/>
                        <a:ext cx="6117542" cy="2541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790060"/>
              </p:ext>
            </p:extLst>
          </p:nvPr>
        </p:nvGraphicFramePr>
        <p:xfrm>
          <a:off x="192167" y="4229099"/>
          <a:ext cx="6112190" cy="2362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r:id="rId7" imgW="3937000" imgH="1511300" progId="Equation.DSMT4">
                  <p:embed/>
                </p:oleObj>
              </mc:Choice>
              <mc:Fallback>
                <p:oleObj r:id="rId7" imgW="3937000" imgH="151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67" y="4229099"/>
                        <a:ext cx="6112190" cy="23621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00800" y="21466"/>
                <a:ext cx="5524500" cy="137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Матрица Мюллера, преобразует вектор Стокса падающего излучения в вектор Стокса отражённого излучения. Компоненты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являются комплексными.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1466"/>
                <a:ext cx="5524500" cy="1372299"/>
              </a:xfrm>
              <a:prstGeom prst="rect">
                <a:avLst/>
              </a:prstGeom>
              <a:blipFill rotWithShape="0">
                <a:blip r:embed="rId9"/>
                <a:stretch>
                  <a:fillRect l="-883" r="-883" b="-1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6400800" y="2767806"/>
                <a:ext cx="5524500" cy="2462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Матрица Мюллера для металлических и диэлектрических поверхностей.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отношение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амплитуд падающей и отражённой световых волн (перпендикулярно и параллельно соответственно).</a:t>
                </a: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767806"/>
                <a:ext cx="5524500" cy="2462534"/>
              </a:xfrm>
              <a:prstGeom prst="rect">
                <a:avLst/>
              </a:prstGeom>
              <a:blipFill rotWithShape="0">
                <a:blip r:embed="rId10"/>
                <a:stretch>
                  <a:fillRect l="-883" r="-883"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50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-1n(rus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77800"/>
            <a:ext cx="5295900" cy="64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061200" y="2574116"/>
            <a:ext cx="45720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блок-схема модифицированной оптической установки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7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</TotalTime>
  <Words>680</Words>
  <Application>Microsoft Office PowerPoint</Application>
  <PresentationFormat>Широкоэкранный</PresentationFormat>
  <Paragraphs>96</Paragraphs>
  <Slides>28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Office Theme</vt:lpstr>
      <vt:lpstr>Equation.DSMT4</vt:lpstr>
      <vt:lpstr>Документ Microsoft Visio</vt:lpstr>
      <vt:lpstr>SAX XML Reader 5.0</vt:lpstr>
      <vt:lpstr>Презентация PowerPoint</vt:lpstr>
      <vt:lpstr>Постановка задачи</vt:lpstr>
      <vt:lpstr>Фотометрия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Алгоритм определения типа покрытия</vt:lpstr>
      <vt:lpstr>Алгоритм расчета компонент вектора Стокса</vt:lpstr>
      <vt:lpstr>Алгоритм расчета компонент вектора Стокса  естественного излучения</vt:lpstr>
      <vt:lpstr>Алгоритм расчета дополнительных параметров  численными методами</vt:lpstr>
      <vt:lpstr>Алгоритм определения коэффициента преломления  неметаллической поверхности</vt:lpstr>
      <vt:lpstr>Алгоритм определения коэффициента преломления металлических покрытий</vt:lpstr>
      <vt:lpstr>Программная система Stokes</vt:lpstr>
      <vt:lpstr>Схема взаимодействия программных модулей</vt:lpstr>
      <vt:lpstr>Презентация PowerPoint</vt:lpstr>
      <vt:lpstr>Настройка программной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login</cp:lastModifiedBy>
  <cp:revision>40</cp:revision>
  <dcterms:created xsi:type="dcterms:W3CDTF">2020-06-21T08:48:12Z</dcterms:created>
  <dcterms:modified xsi:type="dcterms:W3CDTF">2020-06-22T09:58:27Z</dcterms:modified>
</cp:coreProperties>
</file>